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7" r:id="rId6"/>
    <p:sldId id="268" r:id="rId7"/>
    <p:sldId id="269" r:id="rId8"/>
    <p:sldId id="261" r:id="rId9"/>
    <p:sldId id="262" r:id="rId10"/>
    <p:sldId id="263" r:id="rId11"/>
    <p:sldId id="264" r:id="rId12"/>
    <p:sldId id="265" r:id="rId13"/>
    <p:sldId id="266" r:id="rId14"/>
    <p:sldId id="260" r:id="rId1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23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6E206DE-4D74-B446-95F6-6410DEDE0993}" type="datetimeFigureOut">
              <a:rPr lang="es-ES" smtClean="0"/>
              <a:t>27/02/15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306235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E206DE-4D74-B446-95F6-6410DEDE0993}" type="datetimeFigureOut">
              <a:rPr lang="es-ES" smtClean="0"/>
              <a:t>27/02/15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297163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E206DE-4D74-B446-95F6-6410DEDE0993}" type="datetimeFigureOut">
              <a:rPr lang="es-ES" smtClean="0"/>
              <a:t>27/02/15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54027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E206DE-4D74-B446-95F6-6410DEDE0993}" type="datetimeFigureOut">
              <a:rPr lang="es-ES" smtClean="0"/>
              <a:t>27/02/15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406243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86E206DE-4D74-B446-95F6-6410DEDE0993}" type="datetimeFigureOut">
              <a:rPr lang="es-ES" smtClean="0"/>
              <a:t>27/02/15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281477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86E206DE-4D74-B446-95F6-6410DEDE0993}" type="datetimeFigureOut">
              <a:rPr lang="es-ES" smtClean="0"/>
              <a:t>27/02/15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208404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86E206DE-4D74-B446-95F6-6410DEDE0993}" type="datetimeFigureOut">
              <a:rPr lang="es-ES" smtClean="0"/>
              <a:t>27/02/15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1647220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86E206DE-4D74-B446-95F6-6410DEDE0993}" type="datetimeFigureOut">
              <a:rPr lang="es-ES" smtClean="0"/>
              <a:t>27/02/15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425049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6E206DE-4D74-B446-95F6-6410DEDE0993}" type="datetimeFigureOut">
              <a:rPr lang="es-ES" smtClean="0"/>
              <a:t>27/02/15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379263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6E206DE-4D74-B446-95F6-6410DEDE0993}" type="datetimeFigureOut">
              <a:rPr lang="es-ES" smtClean="0"/>
              <a:t>27/02/15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391779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6E206DE-4D74-B446-95F6-6410DEDE0993}" type="datetimeFigureOut">
              <a:rPr lang="es-ES" smtClean="0"/>
              <a:t>27/02/15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3460AB-4222-664C-BFDE-A1EC345436A6}" type="slidenum">
              <a:rPr lang="es-ES" smtClean="0"/>
              <a:t>‹Nr.›</a:t>
            </a:fld>
            <a:endParaRPr lang="es-ES"/>
          </a:p>
        </p:txBody>
      </p:sp>
    </p:spTree>
    <p:extLst>
      <p:ext uri="{BB962C8B-B14F-4D97-AF65-F5344CB8AC3E}">
        <p14:creationId xmlns:p14="http://schemas.microsoft.com/office/powerpoint/2010/main" val="27602532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206DE-4D74-B446-95F6-6410DEDE0993}" type="datetimeFigureOut">
              <a:rPr lang="es-ES" smtClean="0"/>
              <a:t>27/02/15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460AB-4222-664C-BFDE-A1EC345436A6}" type="slidenum">
              <a:rPr lang="es-ES" smtClean="0"/>
              <a:t>‹Nr.›</a:t>
            </a:fld>
            <a:endParaRPr lang="es-ES"/>
          </a:p>
        </p:txBody>
      </p:sp>
    </p:spTree>
    <p:extLst>
      <p:ext uri="{BB962C8B-B14F-4D97-AF65-F5344CB8AC3E}">
        <p14:creationId xmlns:p14="http://schemas.microsoft.com/office/powerpoint/2010/main" val="350362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dhey.org/" TargetMode="Externa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73532"/>
            <a:ext cx="9127494" cy="5022625"/>
          </a:xfrm>
          <a:prstGeom prst="rect">
            <a:avLst/>
          </a:prstGeom>
        </p:spPr>
      </p:pic>
    </p:spTree>
    <p:extLst>
      <p:ext uri="{BB962C8B-B14F-4D97-AF65-F5344CB8AC3E}">
        <p14:creationId xmlns:p14="http://schemas.microsoft.com/office/powerpoint/2010/main" val="40861016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6874"/>
            <a:ext cx="8229600" cy="815187"/>
          </a:xfrm>
        </p:spPr>
        <p:txBody>
          <a:bodyPr>
            <a:normAutofit/>
          </a:bodyPr>
          <a:lstStyle/>
          <a:p>
            <a:r>
              <a:rPr lang="es-ES" sz="3600" dirty="0" smtClean="0">
                <a:solidFill>
                  <a:srgbClr val="008000"/>
                </a:solidFill>
              </a:rPr>
              <a:t>Datos duros</a:t>
            </a:r>
            <a:endParaRPr lang="es-ES" sz="3600" dirty="0">
              <a:solidFill>
                <a:srgbClr val="008000"/>
              </a:solidFill>
            </a:endParaRPr>
          </a:p>
        </p:txBody>
      </p:sp>
      <p:sp>
        <p:nvSpPr>
          <p:cNvPr id="3" name="Marcador de contenido 2"/>
          <p:cNvSpPr>
            <a:spLocks noGrp="1"/>
          </p:cNvSpPr>
          <p:nvPr>
            <p:ph idx="1"/>
          </p:nvPr>
        </p:nvSpPr>
        <p:spPr>
          <a:xfrm>
            <a:off x="172859" y="671258"/>
            <a:ext cx="8717601" cy="6186742"/>
          </a:xfrm>
        </p:spPr>
        <p:txBody>
          <a:bodyPr>
            <a:noAutofit/>
          </a:bodyPr>
          <a:lstStyle/>
          <a:p>
            <a:pPr marL="0" indent="0">
              <a:buNone/>
            </a:pPr>
            <a:r>
              <a:rPr lang="es-ES_tradnl" sz="2800" b="1" dirty="0" smtClean="0">
                <a:solidFill>
                  <a:srgbClr val="008000"/>
                </a:solidFill>
              </a:rPr>
              <a:t>Sistema Penitenciario</a:t>
            </a:r>
          </a:p>
          <a:p>
            <a:pPr marL="0" indent="0">
              <a:lnSpc>
                <a:spcPct val="70000"/>
              </a:lnSpc>
              <a:buNone/>
            </a:pPr>
            <a:endParaRPr lang="es-ES_tradnl" sz="2800" dirty="0" smtClean="0">
              <a:solidFill>
                <a:srgbClr val="008000"/>
              </a:solidFill>
            </a:endParaRPr>
          </a:p>
          <a:p>
            <a:pPr lvl="0"/>
            <a:r>
              <a:rPr lang="es-ES_tradnl" sz="2800" dirty="0" smtClean="0">
                <a:solidFill>
                  <a:schemeClr val="tx1">
                    <a:lumMod val="75000"/>
                    <a:lumOff val="25000"/>
                  </a:schemeClr>
                </a:solidFill>
              </a:rPr>
              <a:t>3 de cada 10 secuestros se planean desde los centros penitenciarios</a:t>
            </a:r>
          </a:p>
          <a:p>
            <a:pPr lvl="0"/>
            <a:r>
              <a:rPr lang="es-ES_tradnl" sz="2800" dirty="0" smtClean="0">
                <a:solidFill>
                  <a:schemeClr val="tx1">
                    <a:lumMod val="75000"/>
                    <a:lumOff val="25000"/>
                  </a:schemeClr>
                </a:solidFill>
              </a:rPr>
              <a:t>Existe una sobrepoblación de 47 mil 476 internos ( 19.5%) en el Sistema</a:t>
            </a:r>
          </a:p>
          <a:p>
            <a:pPr lvl="0"/>
            <a:r>
              <a:rPr lang="es-ES_tradnl" sz="2800" dirty="0" smtClean="0">
                <a:solidFill>
                  <a:schemeClr val="tx1">
                    <a:lumMod val="75000"/>
                    <a:lumOff val="25000"/>
                  </a:schemeClr>
                </a:solidFill>
              </a:rPr>
              <a:t>El DF es una de las entidades con mayor índice de sobrepoblación en sus centros penitenciario ( 85%)</a:t>
            </a:r>
          </a:p>
          <a:p>
            <a:pPr lvl="0"/>
            <a:r>
              <a:rPr lang="es-ES_tradnl" sz="2800" dirty="0" smtClean="0">
                <a:solidFill>
                  <a:schemeClr val="tx1">
                    <a:lumMod val="75000"/>
                    <a:lumOff val="25000"/>
                  </a:schemeClr>
                </a:solidFill>
              </a:rPr>
              <a:t>Más del 60% de los centros penitenciarios tiene cogobierno o autogobierno.</a:t>
            </a:r>
          </a:p>
          <a:p>
            <a:pPr lvl="0"/>
            <a:r>
              <a:rPr lang="es-ES_tradnl" sz="2800" dirty="0" smtClean="0">
                <a:solidFill>
                  <a:schemeClr val="tx1">
                    <a:lumMod val="75000"/>
                    <a:lumOff val="25000"/>
                  </a:schemeClr>
                </a:solidFill>
              </a:rPr>
              <a:t>Entre 2012 y 2013 se dio un incremento de 134% de irregularidades al interior de los centros penitenciarios en el país, al pasar de mil 42 a 2 mil 439.</a:t>
            </a:r>
          </a:p>
          <a:p>
            <a:endParaRPr lang="es-ES" sz="2800" dirty="0" smtClean="0"/>
          </a:p>
          <a:p>
            <a:endParaRPr lang="es-ES" sz="2800" dirty="0" smtClean="0"/>
          </a:p>
          <a:p>
            <a:endParaRPr lang="es-ES" sz="2800" dirty="0"/>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Tree>
    <p:extLst>
      <p:ext uri="{BB962C8B-B14F-4D97-AF65-F5344CB8AC3E}">
        <p14:creationId xmlns:p14="http://schemas.microsoft.com/office/powerpoint/2010/main" val="18348978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1650" y="1257802"/>
            <a:ext cx="8814636" cy="5244745"/>
          </a:xfrm>
        </p:spPr>
        <p:txBody>
          <a:bodyPr>
            <a:noAutofit/>
          </a:bodyPr>
          <a:lstStyle/>
          <a:p>
            <a:pPr marL="0" lvl="0" indent="0" algn="ctr">
              <a:buNone/>
            </a:pPr>
            <a:r>
              <a:rPr lang="es-ES_tradnl" dirty="0" smtClean="0">
                <a:solidFill>
                  <a:srgbClr val="008000"/>
                </a:solidFill>
              </a:rPr>
              <a:t>Urge ordenarnos </a:t>
            </a:r>
            <a:r>
              <a:rPr lang="es-ES_tradnl" dirty="0" smtClean="0">
                <a:solidFill>
                  <a:schemeClr val="tx1">
                    <a:lumMod val="75000"/>
                    <a:lumOff val="25000"/>
                  </a:schemeClr>
                </a:solidFill>
              </a:rPr>
              <a:t>como personas…ahí comienza la primera paz o guerra que repercutirá en los demás.</a:t>
            </a:r>
          </a:p>
          <a:p>
            <a:pPr marL="0" lvl="0" indent="0" algn="ctr">
              <a:buNone/>
            </a:pPr>
            <a:r>
              <a:rPr lang="es-ES_tradnl" dirty="0" smtClean="0">
                <a:solidFill>
                  <a:srgbClr val="008000"/>
                </a:solidFill>
              </a:rPr>
              <a:t>Urge ordenarnos </a:t>
            </a:r>
            <a:r>
              <a:rPr lang="es-ES_tradnl" dirty="0" smtClean="0">
                <a:solidFill>
                  <a:schemeClr val="tx1">
                    <a:lumMod val="75000"/>
                    <a:lumOff val="25000"/>
                  </a:schemeClr>
                </a:solidFill>
              </a:rPr>
              <a:t>como familia.</a:t>
            </a:r>
          </a:p>
          <a:p>
            <a:pPr marL="0" lvl="0" indent="0" algn="ctr">
              <a:buNone/>
            </a:pPr>
            <a:r>
              <a:rPr lang="es-ES_tradnl" dirty="0" smtClean="0">
                <a:solidFill>
                  <a:srgbClr val="008000"/>
                </a:solidFill>
              </a:rPr>
              <a:t>Urge ordenarnos </a:t>
            </a:r>
            <a:r>
              <a:rPr lang="es-ES_tradnl" dirty="0" smtClean="0">
                <a:solidFill>
                  <a:schemeClr val="tx1">
                    <a:lumMod val="75000"/>
                    <a:lumOff val="25000"/>
                  </a:schemeClr>
                </a:solidFill>
              </a:rPr>
              <a:t>como comunidad: acatar las reglas, denunciar su trasgresión, romper con la discrecionalidad de la justicia. </a:t>
            </a:r>
          </a:p>
          <a:p>
            <a:pPr marL="0" lvl="0" indent="0" algn="ctr">
              <a:buNone/>
            </a:pPr>
            <a:r>
              <a:rPr lang="es-ES_tradnl" dirty="0" smtClean="0">
                <a:solidFill>
                  <a:srgbClr val="008000"/>
                </a:solidFill>
              </a:rPr>
              <a:t>Ordenar</a:t>
            </a:r>
            <a:r>
              <a:rPr lang="es-ES_tradnl" dirty="0" smtClean="0">
                <a:solidFill>
                  <a:schemeClr val="tx1">
                    <a:lumMod val="75000"/>
                    <a:lumOff val="25000"/>
                  </a:schemeClr>
                </a:solidFill>
              </a:rPr>
              <a:t> a Yucatán en los temas más sensibles para sus ciudadanos.</a:t>
            </a:r>
          </a:p>
          <a:p>
            <a:pPr marL="0" lvl="0" indent="0" algn="ctr">
              <a:buNone/>
            </a:pPr>
            <a:r>
              <a:rPr lang="es-ES_tradnl" sz="4400" dirty="0" smtClean="0">
                <a:solidFill>
                  <a:srgbClr val="008000"/>
                </a:solidFill>
              </a:rPr>
              <a:t>¡Urge Ordenar a México!</a:t>
            </a:r>
            <a:endParaRPr lang="es-ES_tradnl" sz="4400" dirty="0">
              <a:solidFill>
                <a:srgbClr val="008000"/>
              </a:solidFill>
            </a:endParaRPr>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
        <p:nvSpPr>
          <p:cNvPr id="2" name="Rectángulo 1"/>
          <p:cNvSpPr/>
          <p:nvPr/>
        </p:nvSpPr>
        <p:spPr>
          <a:xfrm>
            <a:off x="3273279" y="212652"/>
            <a:ext cx="2180405" cy="830997"/>
          </a:xfrm>
          <a:prstGeom prst="rect">
            <a:avLst/>
          </a:prstGeom>
        </p:spPr>
        <p:txBody>
          <a:bodyPr wrap="none">
            <a:spAutoFit/>
          </a:bodyPr>
          <a:lstStyle/>
          <a:p>
            <a:pPr algn="ctr"/>
            <a:r>
              <a:rPr lang="es-ES_tradnl" sz="4800" b="1" dirty="0">
                <a:solidFill>
                  <a:srgbClr val="008000"/>
                </a:solidFill>
              </a:rPr>
              <a:t>ORDEN </a:t>
            </a:r>
          </a:p>
        </p:txBody>
      </p:sp>
    </p:spTree>
    <p:extLst>
      <p:ext uri="{BB962C8B-B14F-4D97-AF65-F5344CB8AC3E}">
        <p14:creationId xmlns:p14="http://schemas.microsoft.com/office/powerpoint/2010/main" val="14733662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498886"/>
            <a:ext cx="8229600" cy="4131599"/>
          </a:xfrm>
        </p:spPr>
        <p:txBody>
          <a:bodyPr>
            <a:normAutofit lnSpcReduction="10000"/>
          </a:bodyPr>
          <a:lstStyle/>
          <a:p>
            <a:pPr marL="0" indent="0" algn="ctr">
              <a:buNone/>
            </a:pPr>
            <a:r>
              <a:rPr lang="es-ES" sz="4000" dirty="0">
                <a:solidFill>
                  <a:srgbClr val="008000"/>
                </a:solidFill>
              </a:rPr>
              <a:t>“El mayor de los peligros para la mayoría de nosotros, no es que nuestro objetivo sea demasiado alto y no lo alcancemos, sino que sea demasiado bajo y lo logremos.” </a:t>
            </a:r>
            <a:endParaRPr lang="es-ES" sz="4000" dirty="0" smtClean="0">
              <a:solidFill>
                <a:srgbClr val="008000"/>
              </a:solidFill>
            </a:endParaRPr>
          </a:p>
          <a:p>
            <a:pPr marL="0" indent="0" algn="ctr">
              <a:buNone/>
            </a:pPr>
            <a:endParaRPr lang="es-ES" dirty="0" smtClean="0"/>
          </a:p>
          <a:p>
            <a:pPr marL="0" indent="0" algn="ctr">
              <a:buNone/>
            </a:pPr>
            <a:r>
              <a:rPr lang="es-ES" dirty="0" smtClean="0">
                <a:solidFill>
                  <a:schemeClr val="tx1">
                    <a:lumMod val="65000"/>
                    <a:lumOff val="35000"/>
                  </a:schemeClr>
                </a:solidFill>
              </a:rPr>
              <a:t>Miguel </a:t>
            </a:r>
            <a:r>
              <a:rPr lang="es-ES" dirty="0">
                <a:solidFill>
                  <a:schemeClr val="tx1">
                    <a:lumMod val="65000"/>
                    <a:lumOff val="35000"/>
                  </a:schemeClr>
                </a:solidFill>
              </a:rPr>
              <a:t>Ángel </a:t>
            </a:r>
            <a:r>
              <a:rPr lang="es-ES" dirty="0" err="1">
                <a:solidFill>
                  <a:schemeClr val="tx1">
                    <a:lumMod val="65000"/>
                    <a:lumOff val="35000"/>
                  </a:schemeClr>
                </a:solidFill>
              </a:rPr>
              <a:t>Buonarotti</a:t>
            </a:r>
            <a:r>
              <a:rPr lang="es-ES" dirty="0" smtClean="0">
                <a:solidFill>
                  <a:schemeClr val="tx1">
                    <a:lumMod val="65000"/>
                    <a:lumOff val="35000"/>
                  </a:schemeClr>
                </a:solidFill>
              </a:rPr>
              <a:t>.</a:t>
            </a:r>
            <a:endParaRPr lang="es-ES_tradnl" dirty="0">
              <a:solidFill>
                <a:schemeClr val="tx1">
                  <a:lumMod val="65000"/>
                  <a:lumOff val="35000"/>
                </a:schemeClr>
              </a:solidFill>
            </a:endParaRPr>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Tree>
    <p:extLst>
      <p:ext uri="{BB962C8B-B14F-4D97-AF65-F5344CB8AC3E}">
        <p14:creationId xmlns:p14="http://schemas.microsoft.com/office/powerpoint/2010/main" val="41253910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3627" y="110250"/>
            <a:ext cx="8229600" cy="1869096"/>
          </a:xfrm>
        </p:spPr>
        <p:txBody>
          <a:bodyPr>
            <a:normAutofit/>
          </a:bodyPr>
          <a:lstStyle/>
          <a:p>
            <a:pPr marL="0" indent="0" algn="ctr">
              <a:buNone/>
            </a:pPr>
            <a:r>
              <a:rPr lang="es-ES" sz="11500" dirty="0" smtClean="0">
                <a:solidFill>
                  <a:srgbClr val="008000"/>
                </a:solidFill>
              </a:rPr>
              <a:t>¡Gracias!</a:t>
            </a:r>
            <a:endParaRPr lang="es-ES" sz="11500" dirty="0">
              <a:solidFill>
                <a:srgbClr val="008000"/>
              </a:solidFill>
            </a:endParaRPr>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4302" y="3848438"/>
            <a:ext cx="4445301" cy="2446134"/>
          </a:xfrm>
          <a:prstGeom prst="rect">
            <a:avLst/>
          </a:prstGeom>
        </p:spPr>
      </p:pic>
      <p:sp>
        <p:nvSpPr>
          <p:cNvPr id="2" name="CuadroTexto 1"/>
          <p:cNvSpPr txBox="1"/>
          <p:nvPr/>
        </p:nvSpPr>
        <p:spPr>
          <a:xfrm>
            <a:off x="1310226" y="2407646"/>
            <a:ext cx="6954677" cy="830997"/>
          </a:xfrm>
          <a:prstGeom prst="rect">
            <a:avLst/>
          </a:prstGeom>
          <a:noFill/>
        </p:spPr>
        <p:txBody>
          <a:bodyPr wrap="square" rtlCol="0">
            <a:spAutoFit/>
          </a:bodyPr>
          <a:lstStyle/>
          <a:p>
            <a:r>
              <a:rPr lang="es-ES" sz="4800" dirty="0" smtClean="0">
                <a:solidFill>
                  <a:schemeClr val="tx1">
                    <a:lumMod val="65000"/>
                    <a:lumOff val="35000"/>
                  </a:schemeClr>
                </a:solidFill>
              </a:rPr>
              <a:t>Orlando Camacho </a:t>
            </a:r>
            <a:r>
              <a:rPr lang="es-ES" sz="4800" dirty="0" err="1" smtClean="0">
                <a:solidFill>
                  <a:schemeClr val="tx1">
                    <a:lumMod val="65000"/>
                    <a:lumOff val="35000"/>
                  </a:schemeClr>
                </a:solidFill>
              </a:rPr>
              <a:t>Nacenta</a:t>
            </a:r>
            <a:r>
              <a:rPr lang="es-ES" sz="4800" dirty="0" smtClean="0">
                <a:solidFill>
                  <a:schemeClr val="tx1">
                    <a:lumMod val="65000"/>
                    <a:lumOff val="35000"/>
                  </a:schemeClr>
                </a:solidFill>
              </a:rPr>
              <a:t> </a:t>
            </a:r>
            <a:endParaRPr lang="es-ES" sz="4800" dirty="0">
              <a:solidFill>
                <a:schemeClr val="tx1">
                  <a:lumMod val="65000"/>
                  <a:lumOff val="35000"/>
                </a:schemeClr>
              </a:solidFill>
            </a:endParaRPr>
          </a:p>
        </p:txBody>
      </p:sp>
    </p:spTree>
    <p:extLst>
      <p:ext uri="{BB962C8B-B14F-4D97-AF65-F5344CB8AC3E}">
        <p14:creationId xmlns:p14="http://schemas.microsoft.com/office/powerpoint/2010/main" val="20277852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1385" y="0"/>
            <a:ext cx="4337537" cy="2386835"/>
          </a:xfrm>
          <a:prstGeom prst="rect">
            <a:avLst/>
          </a:prstGeom>
        </p:spPr>
      </p:pic>
      <p:grpSp>
        <p:nvGrpSpPr>
          <p:cNvPr id="7" name="Agrupar 6"/>
          <p:cNvGrpSpPr/>
          <p:nvPr/>
        </p:nvGrpSpPr>
        <p:grpSpPr>
          <a:xfrm>
            <a:off x="1816547" y="4042377"/>
            <a:ext cx="5672021" cy="1110863"/>
            <a:chOff x="508003" y="2831017"/>
            <a:chExt cx="6383228" cy="1110863"/>
          </a:xfrm>
        </p:grpSpPr>
        <p:sp>
          <p:nvSpPr>
            <p:cNvPr id="5" name="CuadroTexto 4"/>
            <p:cNvSpPr txBox="1"/>
            <p:nvPr/>
          </p:nvSpPr>
          <p:spPr>
            <a:xfrm>
              <a:off x="2006616" y="2831017"/>
              <a:ext cx="4884615" cy="892552"/>
            </a:xfrm>
            <a:prstGeom prst="rect">
              <a:avLst/>
            </a:prstGeom>
            <a:noFill/>
          </p:spPr>
          <p:txBody>
            <a:bodyPr wrap="square" rtlCol="0">
              <a:spAutoFit/>
            </a:bodyPr>
            <a:lstStyle/>
            <a:p>
              <a:pPr>
                <a:lnSpc>
                  <a:spcPct val="30000"/>
                </a:lnSpc>
              </a:pPr>
              <a:endParaRPr lang="es-ES" sz="4000" dirty="0" smtClean="0">
                <a:solidFill>
                  <a:srgbClr val="008000"/>
                </a:solidFill>
                <a:latin typeface="Ayuthaya"/>
                <a:cs typeface="Ayuthaya"/>
              </a:endParaRPr>
            </a:p>
            <a:p>
              <a:r>
                <a:rPr lang="es-ES" sz="4000" dirty="0" smtClean="0">
                  <a:solidFill>
                    <a:srgbClr val="008000"/>
                  </a:solidFill>
                  <a:latin typeface="Ayuthaya"/>
                  <a:cs typeface="Ayuthaya"/>
                </a:rPr>
                <a:t>@MEXICOSOS</a:t>
              </a:r>
            </a:p>
          </p:txBody>
        </p:sp>
        <p:pic>
          <p:nvPicPr>
            <p:cNvPr id="6" name="Imagen 5"/>
            <p:cNvPicPr>
              <a:picLocks noChangeAspect="1"/>
            </p:cNvPicPr>
            <p:nvPr/>
          </p:nvPicPr>
          <p:blipFill>
            <a:blip r:embed="rId3"/>
            <a:stretch>
              <a:fillRect/>
            </a:stretch>
          </p:blipFill>
          <p:spPr>
            <a:xfrm>
              <a:off x="508003" y="2890711"/>
              <a:ext cx="1051169" cy="1051169"/>
            </a:xfrm>
            <a:prstGeom prst="ellipse">
              <a:avLst/>
            </a:prstGeom>
            <a:ln>
              <a:noFill/>
            </a:ln>
            <a:effectLst>
              <a:softEdge rad="112500"/>
            </a:effectLst>
          </p:spPr>
        </p:pic>
      </p:grpSp>
      <p:grpSp>
        <p:nvGrpSpPr>
          <p:cNvPr id="12" name="Agrupar 11"/>
          <p:cNvGrpSpPr/>
          <p:nvPr/>
        </p:nvGrpSpPr>
        <p:grpSpPr>
          <a:xfrm>
            <a:off x="1523885" y="5313878"/>
            <a:ext cx="6519356" cy="1377837"/>
            <a:chOff x="762003" y="5229470"/>
            <a:chExt cx="3205004" cy="1936132"/>
          </a:xfrm>
        </p:grpSpPr>
        <p:pic>
          <p:nvPicPr>
            <p:cNvPr id="8" name="Imagen 7"/>
            <p:cNvPicPr>
              <a:picLocks noChangeAspect="1"/>
            </p:cNvPicPr>
            <p:nvPr/>
          </p:nvPicPr>
          <p:blipFill>
            <a:blip r:embed="rId4"/>
            <a:stretch>
              <a:fillRect/>
            </a:stretch>
          </p:blipFill>
          <p:spPr>
            <a:xfrm>
              <a:off x="762003" y="5229470"/>
              <a:ext cx="721106" cy="1460244"/>
            </a:xfrm>
            <a:prstGeom prst="rect">
              <a:avLst/>
            </a:prstGeom>
            <a:ln>
              <a:noFill/>
            </a:ln>
            <a:effectLst>
              <a:outerShdw blurRad="190500" algn="tl" rotWithShape="0">
                <a:srgbClr val="000000">
                  <a:alpha val="70000"/>
                </a:srgbClr>
              </a:outerShdw>
            </a:effectLst>
          </p:spPr>
        </p:pic>
        <p:grpSp>
          <p:nvGrpSpPr>
            <p:cNvPr id="11" name="Agrupar 10"/>
            <p:cNvGrpSpPr/>
            <p:nvPr/>
          </p:nvGrpSpPr>
          <p:grpSpPr>
            <a:xfrm>
              <a:off x="1678678" y="5595942"/>
              <a:ext cx="2288329" cy="1569660"/>
              <a:chOff x="1678678" y="5595942"/>
              <a:chExt cx="2288329" cy="1569660"/>
            </a:xfrm>
          </p:grpSpPr>
          <p:sp>
            <p:nvSpPr>
              <p:cNvPr id="9" name="CuadroTexto 8"/>
              <p:cNvSpPr txBox="1"/>
              <p:nvPr/>
            </p:nvSpPr>
            <p:spPr>
              <a:xfrm>
                <a:off x="2696993" y="5595942"/>
                <a:ext cx="1270014" cy="1569660"/>
              </a:xfrm>
              <a:prstGeom prst="rect">
                <a:avLst/>
              </a:prstGeom>
              <a:noFill/>
            </p:spPr>
            <p:txBody>
              <a:bodyPr wrap="square" rtlCol="0">
                <a:spAutoFit/>
              </a:bodyPr>
              <a:lstStyle/>
              <a:p>
                <a:r>
                  <a:rPr lang="es-ES" sz="4800" dirty="0" smtClean="0">
                    <a:solidFill>
                      <a:srgbClr val="008000"/>
                    </a:solidFill>
                    <a:latin typeface="Ayuthaya"/>
                    <a:cs typeface="Ayuthaya"/>
                  </a:rPr>
                  <a:t>SOS</a:t>
                </a:r>
                <a:endParaRPr lang="es-ES" sz="4800" dirty="0">
                  <a:solidFill>
                    <a:srgbClr val="008000"/>
                  </a:solidFill>
                  <a:latin typeface="Ayuthaya"/>
                  <a:cs typeface="Ayuthaya"/>
                </a:endParaRPr>
              </a:p>
            </p:txBody>
          </p:sp>
          <p:pic>
            <p:nvPicPr>
              <p:cNvPr id="10" name="Imagen 9"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678" y="5645872"/>
                <a:ext cx="915416" cy="1037293"/>
              </a:xfrm>
              <a:prstGeom prst="rect">
                <a:avLst/>
              </a:prstGeom>
              <a:ln>
                <a:noFill/>
              </a:ln>
              <a:effectLst>
                <a:outerShdw blurRad="190500" algn="tl" rotWithShape="0">
                  <a:srgbClr val="000000">
                    <a:alpha val="70000"/>
                  </a:srgbClr>
                </a:outerShdw>
              </a:effectLst>
            </p:spPr>
          </p:pic>
        </p:grpSp>
      </p:grpSp>
      <p:sp>
        <p:nvSpPr>
          <p:cNvPr id="2" name="CuadroTexto 1"/>
          <p:cNvSpPr txBox="1"/>
          <p:nvPr/>
        </p:nvSpPr>
        <p:spPr>
          <a:xfrm>
            <a:off x="931330" y="2715853"/>
            <a:ext cx="7427871" cy="923330"/>
          </a:xfrm>
          <a:prstGeom prst="rect">
            <a:avLst/>
          </a:prstGeom>
          <a:noFill/>
        </p:spPr>
        <p:txBody>
          <a:bodyPr wrap="square" rtlCol="0">
            <a:spAutoFit/>
          </a:bodyPr>
          <a:lstStyle/>
          <a:p>
            <a:r>
              <a:rPr lang="es-ES" sz="5400" dirty="0" err="1" smtClean="0">
                <a:solidFill>
                  <a:srgbClr val="008000"/>
                </a:solidFill>
                <a:latin typeface="Ayuthaya"/>
                <a:cs typeface="Ayuthaya"/>
              </a:rPr>
              <a:t>www.mexicosos.org</a:t>
            </a:r>
            <a:endParaRPr lang="es-ES" sz="5400" dirty="0">
              <a:solidFill>
                <a:srgbClr val="008000"/>
              </a:solidFill>
              <a:latin typeface="Ayuthaya"/>
              <a:cs typeface="Ayuthaya"/>
            </a:endParaRPr>
          </a:p>
        </p:txBody>
      </p:sp>
      <p:sp>
        <p:nvSpPr>
          <p:cNvPr id="3" name="CuadroTexto 2"/>
          <p:cNvSpPr txBox="1"/>
          <p:nvPr/>
        </p:nvSpPr>
        <p:spPr>
          <a:xfrm>
            <a:off x="4958774" y="5744394"/>
            <a:ext cx="184666" cy="646331"/>
          </a:xfrm>
          <a:prstGeom prst="rect">
            <a:avLst/>
          </a:prstGeom>
          <a:noFill/>
        </p:spPr>
        <p:txBody>
          <a:bodyPr wrap="none" rtlCol="0">
            <a:spAutoFit/>
          </a:bodyPr>
          <a:lstStyle/>
          <a:p>
            <a:endParaRPr lang="es-ES" dirty="0" smtClean="0"/>
          </a:p>
          <a:p>
            <a:endParaRPr lang="es-ES" dirty="0"/>
          </a:p>
        </p:txBody>
      </p:sp>
    </p:spTree>
    <p:extLst>
      <p:ext uri="{BB962C8B-B14F-4D97-AF65-F5344CB8AC3E}">
        <p14:creationId xmlns:p14="http://schemas.microsoft.com/office/powerpoint/2010/main" val="22136495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39768" y="1346647"/>
            <a:ext cx="7329871" cy="1446550"/>
          </a:xfrm>
          <a:prstGeom prst="rect">
            <a:avLst/>
          </a:prstGeom>
        </p:spPr>
        <p:txBody>
          <a:bodyPr wrap="square">
            <a:spAutoFit/>
          </a:bodyPr>
          <a:lstStyle/>
          <a:p>
            <a:pPr algn="ctr"/>
            <a:r>
              <a:rPr lang="es-ES_tradnl" sz="4400" dirty="0">
                <a:solidFill>
                  <a:srgbClr val="008000"/>
                </a:solidFill>
              </a:rPr>
              <a:t>¿Dónde me </a:t>
            </a:r>
            <a:r>
              <a:rPr lang="es-ES_tradnl" sz="4400" dirty="0" smtClean="0">
                <a:solidFill>
                  <a:srgbClr val="008000"/>
                </a:solidFill>
              </a:rPr>
              <a:t>ubico en la historia </a:t>
            </a:r>
            <a:r>
              <a:rPr lang="es-ES_tradnl" sz="4400" dirty="0">
                <a:solidFill>
                  <a:srgbClr val="008000"/>
                </a:solidFill>
              </a:rPr>
              <a:t>de mi país, de mi ciudad?</a:t>
            </a:r>
          </a:p>
        </p:txBody>
      </p:sp>
      <p:sp>
        <p:nvSpPr>
          <p:cNvPr id="5" name="Rectángulo 4"/>
          <p:cNvSpPr/>
          <p:nvPr/>
        </p:nvSpPr>
        <p:spPr>
          <a:xfrm>
            <a:off x="639768" y="3560827"/>
            <a:ext cx="7606181" cy="1446550"/>
          </a:xfrm>
          <a:prstGeom prst="rect">
            <a:avLst/>
          </a:prstGeom>
        </p:spPr>
        <p:txBody>
          <a:bodyPr wrap="square">
            <a:spAutoFit/>
          </a:bodyPr>
          <a:lstStyle/>
          <a:p>
            <a:pPr algn="ctr"/>
            <a:r>
              <a:rPr lang="es-ES_tradnl" sz="4400" dirty="0">
                <a:solidFill>
                  <a:schemeClr val="tx1">
                    <a:lumMod val="75000"/>
                    <a:lumOff val="25000"/>
                  </a:schemeClr>
                </a:solidFill>
              </a:rPr>
              <a:t>¿Desde dónde hago o dejo de hacer lo que me toca, cada día? </a:t>
            </a:r>
          </a:p>
        </p:txBody>
      </p:sp>
      <p:pic>
        <p:nvPicPr>
          <p:cNvPr id="6" name="Imagen 5"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Tree>
    <p:extLst>
      <p:ext uri="{BB962C8B-B14F-4D97-AF65-F5344CB8AC3E}">
        <p14:creationId xmlns:p14="http://schemas.microsoft.com/office/powerpoint/2010/main" val="34248164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94990"/>
            <a:ext cx="8229600" cy="4525963"/>
          </a:xfrm>
        </p:spPr>
        <p:txBody>
          <a:bodyPr>
            <a:normAutofit/>
          </a:bodyPr>
          <a:lstStyle/>
          <a:p>
            <a:pPr marL="0" indent="0" algn="ctr">
              <a:buNone/>
            </a:pPr>
            <a:r>
              <a:rPr lang="es-ES_tradnl" sz="8800" dirty="0">
                <a:solidFill>
                  <a:srgbClr val="008000"/>
                </a:solidFill>
              </a:rPr>
              <a:t>CIUDADANOS DE PRIMERA</a:t>
            </a:r>
            <a:r>
              <a:rPr lang="es-ES_tradnl" sz="8800" dirty="0" smtClean="0">
                <a:solidFill>
                  <a:srgbClr val="008000"/>
                </a:solidFill>
                <a:effectLst/>
              </a:rPr>
              <a:t> </a:t>
            </a:r>
            <a:endParaRPr lang="es-ES" sz="8800" dirty="0">
              <a:solidFill>
                <a:srgbClr val="008000"/>
              </a:solidFill>
            </a:endParaRPr>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Tree>
    <p:extLst>
      <p:ext uri="{BB962C8B-B14F-4D97-AF65-F5344CB8AC3E}">
        <p14:creationId xmlns:p14="http://schemas.microsoft.com/office/powerpoint/2010/main" val="1172141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0769" y="1141274"/>
            <a:ext cx="8793428" cy="5678810"/>
          </a:xfrm>
        </p:spPr>
        <p:txBody>
          <a:bodyPr>
            <a:noAutofit/>
          </a:bodyPr>
          <a:lstStyle/>
          <a:p>
            <a:pPr marL="0" indent="0">
              <a:buNone/>
            </a:pPr>
            <a:r>
              <a:rPr lang="es-ES_tradnl" sz="2900" i="1" dirty="0">
                <a:solidFill>
                  <a:srgbClr val="008000"/>
                </a:solidFill>
              </a:rPr>
              <a:t>“Esta es una sociedad en la que la gente quiere dos policías: </a:t>
            </a:r>
          </a:p>
          <a:p>
            <a:pPr marL="0" indent="0">
              <a:buNone/>
            </a:pPr>
            <a:r>
              <a:rPr lang="es-ES_tradnl" sz="2900" i="1" dirty="0">
                <a:solidFill>
                  <a:srgbClr val="008000"/>
                </a:solidFill>
              </a:rPr>
              <a:t>Uno que ponga el orden y otro que me dé chance.</a:t>
            </a:r>
          </a:p>
          <a:p>
            <a:pPr marL="0" indent="0">
              <a:buNone/>
            </a:pPr>
            <a:r>
              <a:rPr lang="es-ES_tradnl" sz="2900" i="1" dirty="0">
                <a:solidFill>
                  <a:srgbClr val="008000"/>
                </a:solidFill>
              </a:rPr>
              <a:t>Quiere dos políticos:</a:t>
            </a:r>
          </a:p>
          <a:p>
            <a:pPr marL="0" indent="0">
              <a:buNone/>
            </a:pPr>
            <a:r>
              <a:rPr lang="es-ES_tradnl" sz="2900" i="1" dirty="0">
                <a:solidFill>
                  <a:srgbClr val="008000"/>
                </a:solidFill>
              </a:rPr>
              <a:t>Uno que sea serio y otro que regale.</a:t>
            </a:r>
          </a:p>
          <a:p>
            <a:pPr marL="0" indent="0">
              <a:buNone/>
            </a:pPr>
            <a:r>
              <a:rPr lang="es-ES_tradnl" sz="2900" i="1" dirty="0">
                <a:solidFill>
                  <a:srgbClr val="008000"/>
                </a:solidFill>
              </a:rPr>
              <a:t>Quiere dos códigos de ética:</a:t>
            </a:r>
          </a:p>
          <a:p>
            <a:pPr marL="0" indent="0">
              <a:buNone/>
            </a:pPr>
            <a:r>
              <a:rPr lang="es-ES_tradnl" sz="2900" i="1" dirty="0">
                <a:solidFill>
                  <a:srgbClr val="008000"/>
                </a:solidFill>
              </a:rPr>
              <a:t>Que mi mujer sea casta y pura y que la del vecino </a:t>
            </a:r>
            <a:r>
              <a:rPr lang="es-ES_tradnl" sz="2900" i="1" dirty="0" smtClean="0">
                <a:solidFill>
                  <a:srgbClr val="008000"/>
                </a:solidFill>
              </a:rPr>
              <a:t>sea </a:t>
            </a:r>
            <a:r>
              <a:rPr lang="es-ES_tradnl" sz="2900" i="1" dirty="0">
                <a:solidFill>
                  <a:srgbClr val="008000"/>
                </a:solidFill>
              </a:rPr>
              <a:t>flexible.</a:t>
            </a:r>
          </a:p>
          <a:p>
            <a:pPr marL="0" indent="0">
              <a:buNone/>
            </a:pPr>
            <a:r>
              <a:rPr lang="es-ES_tradnl" sz="2900" i="1" dirty="0">
                <a:solidFill>
                  <a:srgbClr val="008000"/>
                </a:solidFill>
              </a:rPr>
              <a:t>Quiere dos códigos migratorios:</a:t>
            </a:r>
          </a:p>
          <a:p>
            <a:pPr marL="0" indent="0">
              <a:buNone/>
            </a:pPr>
            <a:r>
              <a:rPr lang="es-ES_tradnl" sz="2900" i="1" dirty="0">
                <a:solidFill>
                  <a:srgbClr val="008000"/>
                </a:solidFill>
              </a:rPr>
              <a:t>Uno que me permita mano de obra barata y otro que eche de aquí a toda esa gente</a:t>
            </a:r>
            <a:r>
              <a:rPr lang="es-ES_tradnl" sz="2900" i="1" dirty="0" smtClean="0">
                <a:solidFill>
                  <a:srgbClr val="008000"/>
                </a:solidFill>
              </a:rPr>
              <a:t>.</a:t>
            </a:r>
            <a:endParaRPr lang="es-ES_tradnl" sz="2900" i="1" dirty="0">
              <a:solidFill>
                <a:srgbClr val="008000"/>
              </a:solidFill>
            </a:endParaRPr>
          </a:p>
        </p:txBody>
      </p:sp>
      <p:pic>
        <p:nvPicPr>
          <p:cNvPr id="5" name="Imagen 4"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
        <p:nvSpPr>
          <p:cNvPr id="2" name="CuadroTexto 1"/>
          <p:cNvSpPr txBox="1"/>
          <p:nvPr/>
        </p:nvSpPr>
        <p:spPr>
          <a:xfrm>
            <a:off x="417037" y="214792"/>
            <a:ext cx="3942891" cy="707886"/>
          </a:xfrm>
          <a:prstGeom prst="rect">
            <a:avLst/>
          </a:prstGeom>
          <a:noFill/>
        </p:spPr>
        <p:txBody>
          <a:bodyPr wrap="square" rtlCol="0">
            <a:spAutoFit/>
          </a:bodyPr>
          <a:lstStyle/>
          <a:p>
            <a:r>
              <a:rPr lang="es-ES" sz="4000" dirty="0" smtClean="0">
                <a:solidFill>
                  <a:schemeClr val="tx1">
                    <a:lumMod val="75000"/>
                    <a:lumOff val="25000"/>
                  </a:schemeClr>
                </a:solidFill>
              </a:rPr>
              <a:t>La doble moral</a:t>
            </a:r>
            <a:endParaRPr lang="es-ES" sz="4000" dirty="0">
              <a:solidFill>
                <a:schemeClr val="tx1">
                  <a:lumMod val="75000"/>
                  <a:lumOff val="25000"/>
                </a:schemeClr>
              </a:solidFill>
            </a:endParaRPr>
          </a:p>
        </p:txBody>
      </p:sp>
    </p:spTree>
    <p:extLst>
      <p:ext uri="{BB962C8B-B14F-4D97-AF65-F5344CB8AC3E}">
        <p14:creationId xmlns:p14="http://schemas.microsoft.com/office/powerpoint/2010/main" val="8935943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605" y="102518"/>
            <a:ext cx="8956887" cy="6584860"/>
          </a:xfrm>
        </p:spPr>
        <p:txBody>
          <a:bodyPr>
            <a:noAutofit/>
          </a:bodyPr>
          <a:lstStyle/>
          <a:p>
            <a:pPr marL="0" indent="0">
              <a:buNone/>
            </a:pPr>
            <a:r>
              <a:rPr lang="es-ES_tradnl" sz="2800" i="1" dirty="0">
                <a:solidFill>
                  <a:srgbClr val="008000"/>
                </a:solidFill>
              </a:rPr>
              <a:t>Queremos las cosas hechas a medida:</a:t>
            </a:r>
          </a:p>
          <a:p>
            <a:pPr marL="0" indent="0">
              <a:buNone/>
            </a:pPr>
            <a:r>
              <a:rPr lang="es-ES_tradnl" sz="2800" i="1" dirty="0">
                <a:solidFill>
                  <a:srgbClr val="008000"/>
                </a:solidFill>
              </a:rPr>
              <a:t>Que el gobierno responda a mis demandas, pero no denuncio un delito por desidia o negligencia.</a:t>
            </a:r>
          </a:p>
          <a:p>
            <a:pPr marL="0" indent="0">
              <a:buNone/>
            </a:pPr>
            <a:r>
              <a:rPr lang="es-ES_tradnl" sz="2800" i="1" dirty="0">
                <a:solidFill>
                  <a:srgbClr val="008000"/>
                </a:solidFill>
              </a:rPr>
              <a:t>Queremos un país limpio y ordenado, pero cuando puedo, me paso el semáforo en rojo, tiro la basura en las calles, en los mares.</a:t>
            </a:r>
          </a:p>
          <a:p>
            <a:pPr marL="0" indent="0">
              <a:buNone/>
            </a:pPr>
            <a:r>
              <a:rPr lang="es-ES_tradnl" sz="2800" i="1" dirty="0">
                <a:solidFill>
                  <a:srgbClr val="008000"/>
                </a:solidFill>
              </a:rPr>
              <a:t>Quiero un país civilizado pero me escondo en el anonimato cuando “en bola” hacemos desmanes públicos, pintar bardas, burlarse de un profesor o de un compañero.</a:t>
            </a:r>
          </a:p>
          <a:p>
            <a:pPr marL="0" indent="0">
              <a:buNone/>
            </a:pPr>
            <a:r>
              <a:rPr lang="es-ES_tradnl" sz="2800" i="1" dirty="0">
                <a:solidFill>
                  <a:srgbClr val="008000"/>
                </a:solidFill>
              </a:rPr>
              <a:t>Es difícil, la gente quiere cumplir con la ley, quiere mejora salarial, quiere empleo pero no trabajo.</a:t>
            </a:r>
          </a:p>
          <a:p>
            <a:pPr marL="0" indent="0">
              <a:buNone/>
            </a:pPr>
            <a:r>
              <a:rPr lang="es-ES_tradnl" sz="2800" i="1" dirty="0">
                <a:solidFill>
                  <a:srgbClr val="008000"/>
                </a:solidFill>
              </a:rPr>
              <a:t>Queremos </a:t>
            </a:r>
            <a:r>
              <a:rPr lang="es-ES_tradnl" sz="2800" i="1" dirty="0" smtClean="0">
                <a:solidFill>
                  <a:srgbClr val="008000"/>
                </a:solidFill>
              </a:rPr>
              <a:t>las mejores condiciones, </a:t>
            </a:r>
            <a:r>
              <a:rPr lang="es-ES_tradnl" sz="2800" i="1" dirty="0">
                <a:solidFill>
                  <a:srgbClr val="008000"/>
                </a:solidFill>
              </a:rPr>
              <a:t>pero </a:t>
            </a:r>
            <a:r>
              <a:rPr lang="es-ES_tradnl" sz="2800" i="1" dirty="0" smtClean="0">
                <a:solidFill>
                  <a:srgbClr val="008000"/>
                </a:solidFill>
              </a:rPr>
              <a:t>a veces ni siquiera hacemos la reflexión </a:t>
            </a:r>
            <a:r>
              <a:rPr lang="es-ES_tradnl" sz="2800" i="1" dirty="0">
                <a:solidFill>
                  <a:srgbClr val="008000"/>
                </a:solidFill>
              </a:rPr>
              <a:t>de qué parte nos toca para que esto suceda. ¿</a:t>
            </a:r>
            <a:r>
              <a:rPr lang="es-ES_tradnl" sz="2800" i="1" dirty="0" smtClean="0">
                <a:solidFill>
                  <a:srgbClr val="008000"/>
                </a:solidFill>
              </a:rPr>
              <a:t>Entonces cómo?</a:t>
            </a:r>
            <a:r>
              <a:rPr lang="es-ES_tradnl" sz="2800" i="1" dirty="0">
                <a:solidFill>
                  <a:srgbClr val="008000"/>
                </a:solidFill>
              </a:rPr>
              <a:t>”</a:t>
            </a:r>
          </a:p>
          <a:p>
            <a:endParaRPr lang="es-ES" sz="2800" dirty="0"/>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4132" y="90842"/>
            <a:ext cx="1393361" cy="766731"/>
          </a:xfrm>
          <a:prstGeom prst="rect">
            <a:avLst/>
          </a:prstGeom>
        </p:spPr>
      </p:pic>
    </p:spTree>
    <p:extLst>
      <p:ext uri="{BB962C8B-B14F-4D97-AF65-F5344CB8AC3E}">
        <p14:creationId xmlns:p14="http://schemas.microsoft.com/office/powerpoint/2010/main" val="17347733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804"/>
            <a:ext cx="8229600" cy="1257300"/>
          </a:xfrm>
        </p:spPr>
        <p:txBody>
          <a:bodyPr/>
          <a:lstStyle/>
          <a:p>
            <a:r>
              <a:rPr lang="es-ES" dirty="0" smtClean="0">
                <a:solidFill>
                  <a:srgbClr val="008000"/>
                </a:solidFill>
              </a:rPr>
              <a:t>En Yucat</a:t>
            </a:r>
            <a:r>
              <a:rPr lang="es-ES" dirty="0" smtClean="0">
                <a:solidFill>
                  <a:srgbClr val="008000"/>
                </a:solidFill>
              </a:rPr>
              <a:t>án</a:t>
            </a:r>
            <a:endParaRPr lang="es-ES" dirty="0">
              <a:solidFill>
                <a:srgbClr val="008000"/>
              </a:solidFill>
            </a:endParaRPr>
          </a:p>
        </p:txBody>
      </p:sp>
      <p:sp>
        <p:nvSpPr>
          <p:cNvPr id="3" name="Marcador de contenido 2"/>
          <p:cNvSpPr>
            <a:spLocks noGrp="1"/>
          </p:cNvSpPr>
          <p:nvPr>
            <p:ph idx="1"/>
          </p:nvPr>
        </p:nvSpPr>
        <p:spPr>
          <a:xfrm>
            <a:off x="173163" y="1263104"/>
            <a:ext cx="8812103" cy="5594896"/>
          </a:xfrm>
        </p:spPr>
        <p:txBody>
          <a:bodyPr>
            <a:noAutofit/>
          </a:bodyPr>
          <a:lstStyle/>
          <a:p>
            <a:pPr marL="0" indent="0" algn="just">
              <a:buNone/>
            </a:pPr>
            <a:r>
              <a:rPr lang="es-ES_tradnl" sz="2400" dirty="0"/>
              <a:t>De acuerdo a datos </a:t>
            </a:r>
            <a:r>
              <a:rPr lang="es-ES_tradnl" sz="2400" dirty="0"/>
              <a:t>del </a:t>
            </a:r>
            <a:r>
              <a:rPr lang="es-ES_tradnl" sz="2400" dirty="0" smtClean="0"/>
              <a:t>Consejo Nacional para Prevenci</a:t>
            </a:r>
            <a:r>
              <a:rPr lang="es-ES_tradnl" sz="2400" dirty="0" smtClean="0"/>
              <a:t>ón de Accidentes,  </a:t>
            </a:r>
            <a:r>
              <a:rPr lang="es-ES_tradnl" sz="2400" dirty="0" smtClean="0"/>
              <a:t>en </a:t>
            </a:r>
            <a:r>
              <a:rPr lang="es-ES_tradnl" sz="2400" dirty="0"/>
              <a:t>2012 </a:t>
            </a:r>
            <a:r>
              <a:rPr lang="es-ES_tradnl" sz="2800" b="1" u="sng" dirty="0"/>
              <a:t>Yucatán reporta una tasa de suicidios de 7.3</a:t>
            </a:r>
            <a:r>
              <a:rPr lang="es-ES_tradnl" sz="2400" dirty="0"/>
              <a:t> por cada 100 mil habitantes, que coloca al estado en el rango más alto del país; tasa de mortandad por suicidios en la entidad yucateca que representa casi el </a:t>
            </a:r>
            <a:r>
              <a:rPr lang="es-ES_tradnl" sz="2800" b="1" i="1" dirty="0"/>
              <a:t>doble del promedio nacional, que registró una tasa de 4.9 </a:t>
            </a:r>
            <a:r>
              <a:rPr lang="es-ES_tradnl" sz="2400" dirty="0"/>
              <a:t>muertes en el periodo.</a:t>
            </a:r>
          </a:p>
          <a:p>
            <a:pPr marL="0" indent="0" algn="just">
              <a:buNone/>
            </a:pPr>
            <a:r>
              <a:rPr lang="es-ES_tradnl" sz="2400" dirty="0"/>
              <a:t> </a:t>
            </a:r>
          </a:p>
          <a:p>
            <a:pPr marL="0" indent="0" algn="just">
              <a:buNone/>
            </a:pPr>
            <a:r>
              <a:rPr lang="es-ES_tradnl" sz="2400" b="1" dirty="0">
                <a:solidFill>
                  <a:srgbClr val="008000"/>
                </a:solidFill>
              </a:rPr>
              <a:t>¿Las principales causas? </a:t>
            </a:r>
            <a:endParaRPr lang="es-ES_tradnl" sz="2400" b="1" dirty="0" smtClean="0">
              <a:solidFill>
                <a:srgbClr val="008000"/>
              </a:solidFill>
            </a:endParaRPr>
          </a:p>
          <a:p>
            <a:pPr marL="0" indent="0" algn="just">
              <a:buNone/>
            </a:pPr>
            <a:r>
              <a:rPr lang="es-ES_tradnl" sz="2400" dirty="0" smtClean="0"/>
              <a:t>Violencia </a:t>
            </a:r>
            <a:r>
              <a:rPr lang="es-ES_tradnl" sz="2400" dirty="0"/>
              <a:t>intrafamiliar y depresión asociada. Por otra parte, el coordinador de Salud Mental del Hospital de la Amistad Corea-México, Roger Góngora Arjona, alertó de un aumento del 30 por ciento en el último lustro de los intentos de suicidio por parte de adolescentes en la entidad</a:t>
            </a:r>
            <a:r>
              <a:rPr lang="es-ES_tradnl" sz="2400" dirty="0" smtClean="0"/>
              <a:t>.</a:t>
            </a:r>
            <a:endParaRPr lang="es-ES_tradnl" sz="2400" dirty="0"/>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4132" y="90842"/>
            <a:ext cx="1393361" cy="766731"/>
          </a:xfrm>
          <a:prstGeom prst="rect">
            <a:avLst/>
          </a:prstGeom>
        </p:spPr>
      </p:pic>
    </p:spTree>
    <p:extLst>
      <p:ext uri="{BB962C8B-B14F-4D97-AF65-F5344CB8AC3E}">
        <p14:creationId xmlns:p14="http://schemas.microsoft.com/office/powerpoint/2010/main" val="323467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3280" y="-33266"/>
            <a:ext cx="8229600" cy="613534"/>
          </a:xfrm>
        </p:spPr>
        <p:txBody>
          <a:bodyPr>
            <a:normAutofit fontScale="90000"/>
          </a:bodyPr>
          <a:lstStyle/>
          <a:p>
            <a:r>
              <a:rPr lang="es-ES" dirty="0" smtClean="0">
                <a:solidFill>
                  <a:srgbClr val="008000"/>
                </a:solidFill>
              </a:rPr>
              <a:t>En Yucat</a:t>
            </a:r>
            <a:r>
              <a:rPr lang="es-ES" dirty="0" smtClean="0">
                <a:solidFill>
                  <a:srgbClr val="008000"/>
                </a:solidFill>
              </a:rPr>
              <a:t>án </a:t>
            </a:r>
            <a:endParaRPr lang="es-ES" dirty="0">
              <a:solidFill>
                <a:srgbClr val="008000"/>
              </a:solidFill>
            </a:endParaRPr>
          </a:p>
        </p:txBody>
      </p:sp>
      <p:sp>
        <p:nvSpPr>
          <p:cNvPr id="3" name="Marcador de contenido 2"/>
          <p:cNvSpPr>
            <a:spLocks noGrp="1"/>
          </p:cNvSpPr>
          <p:nvPr>
            <p:ph idx="1"/>
          </p:nvPr>
        </p:nvSpPr>
        <p:spPr>
          <a:xfrm>
            <a:off x="153922" y="753464"/>
            <a:ext cx="8812103" cy="5866395"/>
          </a:xfrm>
        </p:spPr>
        <p:txBody>
          <a:bodyPr>
            <a:noAutofit/>
          </a:bodyPr>
          <a:lstStyle/>
          <a:p>
            <a:pPr marL="0" indent="0" algn="just">
              <a:buNone/>
            </a:pPr>
            <a:r>
              <a:rPr lang="es-ES_tradnl" sz="2700" dirty="0"/>
              <a:t>De acuerdo con el especialista, hay un factor nuevo, las redes sociales, que se combinan con la falta de comunicación de los padres, inciden en la problemática, además de los que ya empiezan a ser comunes, como el </a:t>
            </a:r>
            <a:r>
              <a:rPr lang="es-ES_tradnl" sz="2700" dirty="0" err="1"/>
              <a:t>bullying</a:t>
            </a:r>
            <a:r>
              <a:rPr lang="es-ES_tradnl" sz="2700" dirty="0"/>
              <a:t> escolar</a:t>
            </a:r>
            <a:r>
              <a:rPr lang="es-ES_tradnl" sz="2700" dirty="0" smtClean="0"/>
              <a:t>.</a:t>
            </a:r>
          </a:p>
          <a:p>
            <a:pPr marL="0" indent="0" algn="just">
              <a:buNone/>
            </a:pPr>
            <a:endParaRPr lang="es-ES_tradnl" sz="2700" dirty="0"/>
          </a:p>
          <a:p>
            <a:pPr marL="0" indent="0" algn="just">
              <a:buNone/>
            </a:pPr>
            <a:r>
              <a:rPr lang="es-ES_tradnl" sz="2700" dirty="0"/>
              <a:t>Una investigación de la </a:t>
            </a:r>
            <a:r>
              <a:rPr lang="es-ES_tradnl" sz="2700" dirty="0">
                <a:hlinkClick r:id="rId2"/>
              </a:rPr>
              <a:t>Comisión de Derechos Humanos del Estado de Yucatán</a:t>
            </a:r>
            <a:r>
              <a:rPr lang="es-ES_tradnl" sz="2700" dirty="0"/>
              <a:t> (CODHEY) revela que la depresión se presenta en uno de cada 50 adolescentes, las mujeres sufren dos veces más depresión que los hombres. Asimismo, las mujeres son las que intentan suicidarse de 3 a 4 veces más que los hombres, pero los varones consuman el suicidio de 2 a 3 veces más que las primeras</a:t>
            </a:r>
            <a:r>
              <a:rPr lang="es-ES_tradnl" sz="2700" dirty="0" smtClean="0"/>
              <a:t>.</a:t>
            </a:r>
            <a:endParaRPr lang="es-ES_tradnl" sz="2700" dirty="0"/>
          </a:p>
          <a:p>
            <a:pPr marL="0" indent="0" algn="just">
              <a:buNone/>
            </a:pPr>
            <a:endParaRPr lang="es-ES" sz="2700" dirty="0"/>
          </a:p>
        </p:txBody>
      </p:sp>
      <p:pic>
        <p:nvPicPr>
          <p:cNvPr id="4" name="Imagen 3" descr="Logo-México-SOS--Fin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4132" y="90842"/>
            <a:ext cx="1393361" cy="766731"/>
          </a:xfrm>
          <a:prstGeom prst="rect">
            <a:avLst/>
          </a:prstGeom>
        </p:spPr>
      </p:pic>
    </p:spTree>
    <p:extLst>
      <p:ext uri="{BB962C8B-B14F-4D97-AF65-F5344CB8AC3E}">
        <p14:creationId xmlns:p14="http://schemas.microsoft.com/office/powerpoint/2010/main" val="265057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ES_tradnl" b="1" dirty="0"/>
              <a:t> </a:t>
            </a:r>
            <a:r>
              <a:rPr lang="es-ES_tradnl" b="1" dirty="0">
                <a:solidFill>
                  <a:srgbClr val="008000"/>
                </a:solidFill>
              </a:rPr>
              <a:t>Secuestro</a:t>
            </a:r>
            <a:endParaRPr lang="es-ES_tradnl" dirty="0">
              <a:solidFill>
                <a:srgbClr val="008000"/>
              </a:solidFill>
            </a:endParaRPr>
          </a:p>
          <a:p>
            <a:pPr lvl="0"/>
            <a:r>
              <a:rPr lang="es-ES_tradnl" dirty="0">
                <a:solidFill>
                  <a:srgbClr val="404040"/>
                </a:solidFill>
              </a:rPr>
              <a:t>En 2014, en promedio, cada 6 horas se denunció un secuestro.</a:t>
            </a:r>
          </a:p>
          <a:p>
            <a:pPr lvl="0"/>
            <a:r>
              <a:rPr lang="es-ES_tradnl" dirty="0">
                <a:solidFill>
                  <a:srgbClr val="404040"/>
                </a:solidFill>
              </a:rPr>
              <a:t>3 de cada 10 secuestros se planean desde las cárceles.</a:t>
            </a:r>
          </a:p>
          <a:p>
            <a:pPr lvl="0"/>
            <a:r>
              <a:rPr lang="es-ES_tradnl" dirty="0">
                <a:solidFill>
                  <a:srgbClr val="404040"/>
                </a:solidFill>
              </a:rPr>
              <a:t>Tamaulipas, Estado de México, Distrito Federal y Veracruz concentran el 62.7% del total de secuestros denunciados en el país</a:t>
            </a:r>
            <a:r>
              <a:rPr lang="es-ES_tradnl" dirty="0" smtClean="0">
                <a:solidFill>
                  <a:srgbClr val="404040"/>
                </a:solidFill>
              </a:rPr>
              <a:t>.</a:t>
            </a:r>
            <a:endParaRPr lang="es-ES_tradnl" dirty="0">
              <a:solidFill>
                <a:srgbClr val="404040"/>
              </a:solidFill>
            </a:endParaRPr>
          </a:p>
        </p:txBody>
      </p:sp>
      <p:sp>
        <p:nvSpPr>
          <p:cNvPr id="4" name="Título 3"/>
          <p:cNvSpPr>
            <a:spLocks noGrp="1"/>
          </p:cNvSpPr>
          <p:nvPr>
            <p:ph type="title"/>
          </p:nvPr>
        </p:nvSpPr>
        <p:spPr/>
        <p:txBody>
          <a:bodyPr/>
          <a:lstStyle/>
          <a:p>
            <a:r>
              <a:rPr lang="es-ES" dirty="0" smtClean="0">
                <a:solidFill>
                  <a:srgbClr val="008000"/>
                </a:solidFill>
              </a:rPr>
              <a:t>Datos duros</a:t>
            </a:r>
            <a:endParaRPr lang="es-ES" dirty="0">
              <a:solidFill>
                <a:srgbClr val="008000"/>
              </a:solidFill>
            </a:endParaRPr>
          </a:p>
        </p:txBody>
      </p:sp>
      <p:pic>
        <p:nvPicPr>
          <p:cNvPr id="5" name="Imagen 4"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Tree>
    <p:extLst>
      <p:ext uri="{BB962C8B-B14F-4D97-AF65-F5344CB8AC3E}">
        <p14:creationId xmlns:p14="http://schemas.microsoft.com/office/powerpoint/2010/main" val="25884846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2510"/>
            <a:ext cx="8229600" cy="659161"/>
          </a:xfrm>
        </p:spPr>
        <p:txBody>
          <a:bodyPr>
            <a:normAutofit fontScale="90000"/>
          </a:bodyPr>
          <a:lstStyle/>
          <a:p>
            <a:r>
              <a:rPr lang="es-ES" sz="4000" dirty="0" smtClean="0">
                <a:solidFill>
                  <a:srgbClr val="008000"/>
                </a:solidFill>
              </a:rPr>
              <a:t>Datos duros</a:t>
            </a:r>
            <a:endParaRPr lang="es-ES" sz="4000" dirty="0">
              <a:solidFill>
                <a:srgbClr val="008000"/>
              </a:solidFill>
            </a:endParaRPr>
          </a:p>
        </p:txBody>
      </p:sp>
      <p:pic>
        <p:nvPicPr>
          <p:cNvPr id="4" name="Imagen 3" descr="Logo-México-SOS--Fi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678" y="90842"/>
            <a:ext cx="2117815" cy="1165379"/>
          </a:xfrm>
          <a:prstGeom prst="rect">
            <a:avLst/>
          </a:prstGeom>
        </p:spPr>
      </p:pic>
      <p:sp>
        <p:nvSpPr>
          <p:cNvPr id="3" name="Marcador de contenido 2"/>
          <p:cNvSpPr>
            <a:spLocks noGrp="1"/>
          </p:cNvSpPr>
          <p:nvPr>
            <p:ph idx="1"/>
          </p:nvPr>
        </p:nvSpPr>
        <p:spPr>
          <a:xfrm>
            <a:off x="113736" y="688663"/>
            <a:ext cx="8850584" cy="6396834"/>
          </a:xfrm>
        </p:spPr>
        <p:txBody>
          <a:bodyPr>
            <a:noAutofit/>
          </a:bodyPr>
          <a:lstStyle/>
          <a:p>
            <a:pPr marL="0" indent="0">
              <a:buNone/>
            </a:pPr>
            <a:r>
              <a:rPr lang="es-ES_tradnl" sz="2200" b="1" dirty="0" smtClean="0">
                <a:solidFill>
                  <a:srgbClr val="008000"/>
                </a:solidFill>
              </a:rPr>
              <a:t>Extorsión</a:t>
            </a:r>
            <a:endParaRPr lang="es-ES_tradnl" sz="2200" dirty="0" smtClean="0">
              <a:solidFill>
                <a:srgbClr val="008000"/>
              </a:solidFill>
            </a:endParaRPr>
          </a:p>
          <a:p>
            <a:pPr lvl="0"/>
            <a:r>
              <a:rPr lang="es-ES_tradnl" sz="2200" dirty="0" smtClean="0">
                <a:solidFill>
                  <a:schemeClr val="tx1">
                    <a:lumMod val="75000"/>
                    <a:lumOff val="25000"/>
                  </a:schemeClr>
                </a:solidFill>
              </a:rPr>
              <a:t>En noviembre de 2014 cada 120 minutos se reportó un caso de extorsión a nivel nacional.</a:t>
            </a:r>
          </a:p>
          <a:p>
            <a:pPr lvl="0"/>
            <a:r>
              <a:rPr lang="es-ES_tradnl" sz="2200" dirty="0" smtClean="0">
                <a:solidFill>
                  <a:schemeClr val="tx1">
                    <a:lumMod val="75000"/>
                    <a:lumOff val="25000"/>
                  </a:schemeClr>
                </a:solidFill>
              </a:rPr>
              <a:t>En noviembre 2014, las cinco entidades con mayores tasas de denuncia fueron Quintana Roo, Morelos, Baja California, Nuevo León y Distrito Federal, todas estas sobrepasaron la tasa nacional en por lo menos un 83.6%, siendo la situación más problemática la de Quintana Roo,</a:t>
            </a:r>
          </a:p>
          <a:p>
            <a:pPr lvl="0"/>
            <a:r>
              <a:rPr lang="es-ES_tradnl" sz="2200" dirty="0" smtClean="0">
                <a:solidFill>
                  <a:schemeClr val="tx1">
                    <a:lumMod val="75000"/>
                    <a:lumOff val="25000"/>
                  </a:schemeClr>
                </a:solidFill>
              </a:rPr>
              <a:t>Del 2001 al 2014 los extorsionadores han obtenido más de 1,350 millones de pesos a nivel nacional.</a:t>
            </a:r>
          </a:p>
          <a:p>
            <a:pPr lvl="0"/>
            <a:r>
              <a:rPr lang="es-ES_tradnl" sz="2200" dirty="0" smtClean="0">
                <a:solidFill>
                  <a:schemeClr val="tx1">
                    <a:lumMod val="75000"/>
                    <a:lumOff val="25000"/>
                  </a:schemeClr>
                </a:solidFill>
              </a:rPr>
              <a:t>Se emplean más de 2 millones 715 mil celulares, el 52% son originarios del D.F. Incluso hay reos en la ciudad de México que operan con celulares correspondientes a Michoacán, Puebla, Sonora, Tabasco y Durango.</a:t>
            </a:r>
          </a:p>
          <a:p>
            <a:pPr lvl="0">
              <a:lnSpc>
                <a:spcPct val="50000"/>
              </a:lnSpc>
            </a:pPr>
            <a:endParaRPr lang="es-ES_tradnl" sz="2200" dirty="0" smtClean="0"/>
          </a:p>
          <a:p>
            <a:pPr marL="0" indent="0">
              <a:buNone/>
            </a:pPr>
            <a:r>
              <a:rPr lang="es-ES_tradnl" sz="2200" b="1" dirty="0" smtClean="0">
                <a:solidFill>
                  <a:srgbClr val="008000"/>
                </a:solidFill>
              </a:rPr>
              <a:t>Robo con violencia</a:t>
            </a:r>
            <a:endParaRPr lang="es-ES_tradnl" sz="2200" dirty="0" smtClean="0">
              <a:solidFill>
                <a:srgbClr val="008000"/>
              </a:solidFill>
            </a:endParaRPr>
          </a:p>
          <a:p>
            <a:pPr lvl="0"/>
            <a:r>
              <a:rPr lang="es-ES_tradnl" sz="2200" dirty="0" smtClean="0"/>
              <a:t>De enero a noviembre de 2014, en promedio, cada 2 minutos y 50 segundos se registró una denuncia por robo con violencia en el país”</a:t>
            </a:r>
          </a:p>
        </p:txBody>
      </p:sp>
    </p:spTree>
    <p:extLst>
      <p:ext uri="{BB962C8B-B14F-4D97-AF65-F5344CB8AC3E}">
        <p14:creationId xmlns:p14="http://schemas.microsoft.com/office/powerpoint/2010/main" val="8062283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TotalTime>
  <Words>784</Words>
  <Application>Microsoft Macintosh PowerPoint</Application>
  <PresentationFormat>Presentación en pantalla (4:3)</PresentationFormat>
  <Paragraphs>65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En Yucatán</vt:lpstr>
      <vt:lpstr>En Yucatán </vt:lpstr>
      <vt:lpstr>Datos duros</vt:lpstr>
      <vt:lpstr>Datos duros</vt:lpstr>
      <vt:lpstr>Datos duros</vt:lpstr>
      <vt:lpstr>Presentación de PowerPoint</vt:lpstr>
      <vt:lpstr>Presentación de PowerPoint</vt:lpstr>
      <vt:lpstr>Presentación de PowerPoint</vt:lpstr>
      <vt:lpstr>Presentación de PowerPoint</vt:lpstr>
    </vt:vector>
  </TitlesOfParts>
  <Company>México SOS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Leticia Aguiar Meugniot</dc:creator>
  <cp:lastModifiedBy>Leticia Aguiar Meugniot</cp:lastModifiedBy>
  <cp:revision>21</cp:revision>
  <dcterms:created xsi:type="dcterms:W3CDTF">2015-02-26T01:05:16Z</dcterms:created>
  <dcterms:modified xsi:type="dcterms:W3CDTF">2015-02-27T22:00:43Z</dcterms:modified>
</cp:coreProperties>
</file>